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3"/>
  </p:notesMasterIdLst>
  <p:sldIdLst>
    <p:sldId id="405" r:id="rId2"/>
    <p:sldId id="408" r:id="rId3"/>
    <p:sldId id="365" r:id="rId4"/>
    <p:sldId id="261" r:id="rId5"/>
    <p:sldId id="366" r:id="rId6"/>
    <p:sldId id="348" r:id="rId7"/>
    <p:sldId id="370" r:id="rId8"/>
    <p:sldId id="371" r:id="rId9"/>
    <p:sldId id="372" r:id="rId10"/>
    <p:sldId id="373" r:id="rId11"/>
    <p:sldId id="374" r:id="rId12"/>
    <p:sldId id="375" r:id="rId13"/>
    <p:sldId id="383" r:id="rId14"/>
    <p:sldId id="376" r:id="rId15"/>
    <p:sldId id="377" r:id="rId16"/>
    <p:sldId id="378" r:id="rId17"/>
    <p:sldId id="379" r:id="rId18"/>
    <p:sldId id="380" r:id="rId19"/>
    <p:sldId id="381" r:id="rId20"/>
    <p:sldId id="382" r:id="rId21"/>
    <p:sldId id="400" r:id="rId22"/>
    <p:sldId id="354" r:id="rId23"/>
    <p:sldId id="385" r:id="rId24"/>
    <p:sldId id="386" r:id="rId25"/>
    <p:sldId id="387" r:id="rId26"/>
    <p:sldId id="388" r:id="rId27"/>
    <p:sldId id="389" r:id="rId28"/>
    <p:sldId id="390" r:id="rId29"/>
    <p:sldId id="391" r:id="rId30"/>
    <p:sldId id="392" r:id="rId31"/>
    <p:sldId id="393" r:id="rId32"/>
    <p:sldId id="394" r:id="rId33"/>
    <p:sldId id="395" r:id="rId34"/>
    <p:sldId id="396" r:id="rId35"/>
    <p:sldId id="397" r:id="rId36"/>
    <p:sldId id="398" r:id="rId37"/>
    <p:sldId id="399" r:id="rId38"/>
    <p:sldId id="402" r:id="rId39"/>
    <p:sldId id="401" r:id="rId40"/>
    <p:sldId id="406" r:id="rId41"/>
    <p:sldId id="404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470"/>
    <a:srgbClr val="FF9100"/>
    <a:srgbClr val="A325BE"/>
    <a:srgbClr val="010138"/>
    <a:srgbClr val="FFD579"/>
    <a:srgbClr val="2E3B4B"/>
    <a:srgbClr val="0101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118"/>
    <p:restoredTop sz="83871"/>
  </p:normalViewPr>
  <p:slideViewPr>
    <p:cSldViewPr snapToGrid="0" snapToObjects="1">
      <p:cViewPr varScale="1">
        <p:scale>
          <a:sx n="65" d="100"/>
          <a:sy n="65" d="100"/>
        </p:scale>
        <p:origin x="15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8.tiff>
</file>

<file path=ppt/media/image2.png>
</file>

<file path=ppt/media/image3.png>
</file>

<file path=ppt/media/image4.png>
</file>

<file path=ppt/media/image4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03AEEC-4EB2-C247-8D29-DBDCD2F840DD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12483-E947-6F4E-A75E-B2E677827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068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49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207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284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51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724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694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15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>
                <a:solidFill>
                  <a:srgbClr val="003470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00347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0026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528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6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88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138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76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633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32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75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619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7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 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2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D4B1C8C5-D3B4-0743-815D-435213ECCE57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6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spc="-100" baseline="0">
          <a:solidFill>
            <a:srgbClr val="003470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rgbClr val="003470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Lucida Grande"/>
        <a:buChar char="-"/>
        <a:defRPr sz="2000" kern="1200">
          <a:solidFill>
            <a:srgbClr val="003470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charset="2"/>
        <a:buChar char=""/>
        <a:defRPr sz="1800" kern="1200">
          <a:solidFill>
            <a:srgbClr val="003470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rgbClr val="003470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rgbClr val="003470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000" cap="none" dirty="0"/>
              <a:t>Lecture 27:</a:t>
            </a:r>
            <a:br>
              <a:rPr lang="en-US" dirty="0"/>
            </a:br>
            <a:r>
              <a:rPr lang="en-US" sz="4400" dirty="0"/>
              <a:t>Animation</a:t>
            </a:r>
            <a:endParaRPr 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CSC111: Introduction to CS through Programming</a:t>
            </a:r>
          </a:p>
          <a:p>
            <a:r>
              <a:rPr lang="en-US" sz="2000" dirty="0"/>
              <a:t>R. Jordan Crouser</a:t>
            </a:r>
          </a:p>
          <a:p>
            <a:r>
              <a:rPr lang="en-US" sz="2000" dirty="0"/>
              <a:t>Assistant Professor of Computer Science</a:t>
            </a:r>
          </a:p>
          <a:p>
            <a:r>
              <a:rPr lang="en-US" sz="2000" dirty="0"/>
              <a:t>Smith College</a:t>
            </a:r>
          </a:p>
        </p:txBody>
      </p:sp>
    </p:spTree>
    <p:extLst>
      <p:ext uri="{BB962C8B-B14F-4D97-AF65-F5344CB8AC3E}">
        <p14:creationId xmlns:p14="http://schemas.microsoft.com/office/powerpoint/2010/main" val="3247072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398105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2387583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398105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1413362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398105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3608474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What do I need to</a:t>
            </a:r>
            <a:r>
              <a:rPr lang="en-US" b="1" dirty="0"/>
              <a:t> be able do </a:t>
            </a:r>
          </a:p>
          <a:p>
            <a:pPr marL="0" indent="0" algn="ctr">
              <a:buNone/>
            </a:pPr>
            <a:r>
              <a:rPr lang="en-US" dirty="0"/>
              <a:t>to make that happen?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60EC5E-EDD9-C64D-BEA4-3298779F2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828" y="4826997"/>
            <a:ext cx="5021581" cy="204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742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830"/>
          <a:stretch/>
        </p:blipFill>
        <p:spPr>
          <a:xfrm>
            <a:off x="457200" y="1436913"/>
            <a:ext cx="8229600" cy="513339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1858072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040"/>
          <a:stretch/>
        </p:blipFill>
        <p:spPr>
          <a:xfrm>
            <a:off x="457200" y="1511559"/>
            <a:ext cx="8229600" cy="505874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3617055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994"/>
          <a:stretch/>
        </p:blipFill>
        <p:spPr>
          <a:xfrm>
            <a:off x="457200" y="1940767"/>
            <a:ext cx="8229600" cy="46295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2889231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203"/>
          <a:stretch/>
        </p:blipFill>
        <p:spPr>
          <a:xfrm>
            <a:off x="457200" y="2015411"/>
            <a:ext cx="8229600" cy="455489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1070464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412"/>
          <a:stretch/>
        </p:blipFill>
        <p:spPr>
          <a:xfrm>
            <a:off x="457200" y="2090057"/>
            <a:ext cx="8229600" cy="448024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3395694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482"/>
          <a:stretch/>
        </p:blipFill>
        <p:spPr>
          <a:xfrm>
            <a:off x="457200" y="1847461"/>
            <a:ext cx="8229600" cy="472284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call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 &gt;1x</a:t>
            </a:r>
          </a:p>
        </p:txBody>
      </p:sp>
    </p:spTree>
    <p:extLst>
      <p:ext uri="{BB962C8B-B14F-4D97-AF65-F5344CB8AC3E}">
        <p14:creationId xmlns:p14="http://schemas.microsoft.com/office/powerpoint/2010/main" val="1328939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DA4EA-181A-AD40-801E-E22F75A6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Discussion: A7</a:t>
            </a:r>
            <a:endParaRPr lang="en-US" b="1" dirty="0">
              <a:latin typeface="Courier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How did it go?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279047-241A-8E47-ADE5-BC23C904F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828" y="4826997"/>
            <a:ext cx="5021581" cy="204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6406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645"/>
          <a:stretch/>
        </p:blipFill>
        <p:spPr>
          <a:xfrm>
            <a:off x="457200" y="1548881"/>
            <a:ext cx="8229600" cy="502142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call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 &gt;1x</a:t>
            </a:r>
          </a:p>
        </p:txBody>
      </p:sp>
    </p:spTree>
    <p:extLst>
      <p:ext uri="{BB962C8B-B14F-4D97-AF65-F5344CB8AC3E}">
        <p14:creationId xmlns:p14="http://schemas.microsoft.com/office/powerpoint/2010/main" val="1957890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07F99-196B-DB4F-9701-33FD4E36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organization of animation </a:t>
            </a:r>
            <a:r>
              <a:rPr lang="en-US" b="1" dirty="0">
                <a:latin typeface="Courier" pitchFamily="2" charset="0"/>
              </a:rPr>
              <a:t>main()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3CBFF-3322-C141-B392-FA49C631A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def main():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1. open the graphics window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2. define/initialize graphic objects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3. start animation loop, stop 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   specific user interaction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while </a:t>
            </a:r>
            <a:r>
              <a:rPr lang="en-US" dirty="0" err="1">
                <a:latin typeface="Courier" pitchFamily="2" charset="0"/>
              </a:rPr>
              <a:t>win.checkMouse</a:t>
            </a:r>
            <a:r>
              <a:rPr lang="en-US" dirty="0">
                <a:latin typeface="Courier" pitchFamily="2" charset="0"/>
              </a:rPr>
              <a:t>() == None: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	# 4. move/update each object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Loop is over.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5. close the graphic window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7360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BA7-078A-4E44-B7B3-88C19963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 animated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077A08-4E02-9B4F-B897-C5EEC084109E}"/>
              </a:ext>
            </a:extLst>
          </p:cNvPr>
          <p:cNvGrpSpPr/>
          <p:nvPr/>
        </p:nvGrpSpPr>
        <p:grpSpPr>
          <a:xfrm>
            <a:off x="2056463" y="1874621"/>
            <a:ext cx="4951562" cy="3802745"/>
            <a:chOff x="2096219" y="2052401"/>
            <a:chExt cx="4951562" cy="380274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E76979-DF25-784E-AED0-1D0131D529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849"/>
            <a:stretch/>
          </p:blipFill>
          <p:spPr>
            <a:xfrm>
              <a:off x="2096219" y="2052401"/>
              <a:ext cx="4951562" cy="209759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557A84-B99C-D644-9385-13ED648F9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679"/>
            <a:stretch/>
          </p:blipFill>
          <p:spPr>
            <a:xfrm>
              <a:off x="2682815" y="3757553"/>
              <a:ext cx="3778370" cy="20975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22745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How do we keep an object from </a:t>
            </a:r>
          </a:p>
          <a:p>
            <a:pPr marL="0" indent="0" algn="ctr">
              <a:buNone/>
            </a:pPr>
            <a:r>
              <a:rPr lang="en-US" b="1" dirty="0"/>
              <a:t>moving off the screen</a:t>
            </a:r>
            <a:r>
              <a:rPr lang="en-US" dirty="0"/>
              <a:t>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60EC5E-EDD9-C64D-BEA4-3298779F2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828" y="4826997"/>
            <a:ext cx="5021581" cy="204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924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30" cy="502142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111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30" cy="502142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453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9" cy="502142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5200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9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2325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4189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595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BCC87-A841-BF4A-B1DA-EEA01BB7B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8F3FE-021C-1648-815B-5872F41C2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</a:rPr>
              <a:t>Python packages (graphics)</a:t>
            </a:r>
          </a:p>
          <a:p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Animation basics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understanding motion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b="1" dirty="0">
                <a:latin typeface="Courier" pitchFamily="2" charset="0"/>
                <a:cs typeface="Arial" panose="020B0604020202020204" pitchFamily="34" charset="0"/>
              </a:rPr>
              <a:t>.move()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method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Keeping objects on the screen</a:t>
            </a:r>
          </a:p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Lab: Fish Tank</a:t>
            </a:r>
          </a:p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Interaction</a:t>
            </a:r>
          </a:p>
        </p:txBody>
      </p:sp>
    </p:spTree>
    <p:extLst>
      <p:ext uri="{BB962C8B-B14F-4D97-AF65-F5344CB8AC3E}">
        <p14:creationId xmlns:p14="http://schemas.microsoft.com/office/powerpoint/2010/main" val="19858540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5871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4537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737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4514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2720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5832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861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385" y="1548881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8600"/>
            <a:ext cx="8518849" cy="990600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457200" y="6251510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0544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(again)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Using this, how do we keep an object from </a:t>
            </a:r>
          </a:p>
          <a:p>
            <a:pPr marL="0" indent="0" algn="ctr">
              <a:buNone/>
            </a:pPr>
            <a:r>
              <a:rPr lang="en-US" b="1" dirty="0"/>
              <a:t>moving off the screen</a:t>
            </a:r>
            <a:r>
              <a:rPr lang="en-US" dirty="0"/>
              <a:t>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60EC5E-EDD9-C64D-BEA4-3298779F2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828" y="4826997"/>
            <a:ext cx="5021581" cy="204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1538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BA7-078A-4E44-B7B3-88C19963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Bouncing off the walls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077A08-4E02-9B4F-B897-C5EEC084109E}"/>
              </a:ext>
            </a:extLst>
          </p:cNvPr>
          <p:cNvGrpSpPr/>
          <p:nvPr/>
        </p:nvGrpSpPr>
        <p:grpSpPr>
          <a:xfrm>
            <a:off x="2056463" y="1874621"/>
            <a:ext cx="4951562" cy="3802745"/>
            <a:chOff x="2096219" y="2052401"/>
            <a:chExt cx="4951562" cy="380274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E76979-DF25-784E-AED0-1D0131D529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849"/>
            <a:stretch/>
          </p:blipFill>
          <p:spPr>
            <a:xfrm>
              <a:off x="2096219" y="2052401"/>
              <a:ext cx="4951562" cy="209759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557A84-B99C-D644-9385-13ED648F9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679"/>
            <a:stretch/>
          </p:blipFill>
          <p:spPr>
            <a:xfrm>
              <a:off x="2682815" y="3757553"/>
              <a:ext cx="3778370" cy="20975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7751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504" y="2417218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itchFamily="2" charset="2"/>
              <a:buChar char="ü"/>
            </a:pPr>
            <a:r>
              <a:rPr lang="en-US" dirty="0"/>
              <a:t>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“graphical primitives”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5410200" y="3429000"/>
            <a:ext cx="1458696" cy="1833265"/>
            <a:chOff x="5410200" y="3429000"/>
            <a:chExt cx="1458696" cy="1833265"/>
          </a:xfrm>
        </p:grpSpPr>
        <p:grpSp>
          <p:nvGrpSpPr>
            <p:cNvPr id="21" name="Group 20"/>
            <p:cNvGrpSpPr/>
            <p:nvPr/>
          </p:nvGrpSpPr>
          <p:grpSpPr>
            <a:xfrm>
              <a:off x="5867400" y="4343400"/>
              <a:ext cx="1001496" cy="918865"/>
              <a:chOff x="6324600" y="4648200"/>
              <a:chExt cx="1001496" cy="918865"/>
            </a:xfrm>
          </p:grpSpPr>
          <p:cxnSp>
            <p:nvCxnSpPr>
              <p:cNvPr id="15" name="Straight Arrow Connector 14"/>
              <p:cNvCxnSpPr/>
              <p:nvPr/>
            </p:nvCxnSpPr>
            <p:spPr>
              <a:xfrm flipH="1" flipV="1">
                <a:off x="6477000" y="4648200"/>
                <a:ext cx="2286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6324600" y="5105400"/>
                <a:ext cx="10014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Areas</a:t>
                </a:r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5410200" y="3429000"/>
              <a:ext cx="1143000" cy="762000"/>
            </a:xfrm>
            <a:prstGeom prst="rect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733800" y="2667000"/>
            <a:ext cx="1377644" cy="1600200"/>
            <a:chOff x="3733800" y="2667000"/>
            <a:chExt cx="1377644" cy="1600200"/>
          </a:xfrm>
        </p:grpSpPr>
        <p:grpSp>
          <p:nvGrpSpPr>
            <p:cNvPr id="20" name="Group 19"/>
            <p:cNvGrpSpPr/>
            <p:nvPr/>
          </p:nvGrpSpPr>
          <p:grpSpPr>
            <a:xfrm>
              <a:off x="4191000" y="2667000"/>
              <a:ext cx="920444" cy="990600"/>
              <a:chOff x="4032556" y="2743200"/>
              <a:chExt cx="920444" cy="990600"/>
            </a:xfrm>
          </p:grpSpPr>
          <p:cxnSp>
            <p:nvCxnSpPr>
              <p:cNvPr id="13" name="Straight Arrow Connector 12"/>
              <p:cNvCxnSpPr/>
              <p:nvPr/>
            </p:nvCxnSpPr>
            <p:spPr>
              <a:xfrm flipH="1">
                <a:off x="4191000" y="3200400"/>
                <a:ext cx="3048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032556" y="2743200"/>
                <a:ext cx="9204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Lines</a:t>
                </a:r>
              </a:p>
            </p:txBody>
          </p:sp>
        </p:grpSp>
        <p:cxnSp>
          <p:nvCxnSpPr>
            <p:cNvPr id="25" name="Straight Connector 24"/>
            <p:cNvCxnSpPr/>
            <p:nvPr/>
          </p:nvCxnSpPr>
          <p:spPr>
            <a:xfrm>
              <a:off x="3733800" y="3352800"/>
              <a:ext cx="990600" cy="914400"/>
            </a:xfrm>
            <a:prstGeom prst="line">
              <a:avLst/>
            </a:prstGeom>
            <a:ln w="76200" cap="rnd" cmpd="sng">
              <a:solidFill>
                <a:srgbClr val="7F8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2362200" y="3962400"/>
            <a:ext cx="1040068" cy="1376065"/>
            <a:chOff x="2362200" y="3962400"/>
            <a:chExt cx="1040068" cy="1376065"/>
          </a:xfrm>
        </p:grpSpPr>
        <p:grpSp>
          <p:nvGrpSpPr>
            <p:cNvPr id="19" name="Group 18"/>
            <p:cNvGrpSpPr/>
            <p:nvPr/>
          </p:nvGrpSpPr>
          <p:grpSpPr>
            <a:xfrm>
              <a:off x="2362200" y="4267200"/>
              <a:ext cx="1040068" cy="1071265"/>
              <a:chOff x="1066800" y="3886200"/>
              <a:chExt cx="1040068" cy="1071265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1524000" y="3886200"/>
                <a:ext cx="76200" cy="6858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1066800" y="4495800"/>
                <a:ext cx="104006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Points</a:t>
                </a:r>
              </a:p>
            </p:txBody>
          </p:sp>
        </p:grpSp>
        <p:sp>
          <p:nvSpPr>
            <p:cNvPr id="27" name="Oval 26"/>
            <p:cNvSpPr/>
            <p:nvPr/>
          </p:nvSpPr>
          <p:spPr>
            <a:xfrm>
              <a:off x="2819400" y="3962400"/>
              <a:ext cx="228600" cy="228600"/>
            </a:xfrm>
            <a:prstGeom prst="ellipse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61682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BCC87-A841-BF4A-B1DA-EEA01BB7B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8F3FE-021C-1648-815B-5872F41C2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</a:rPr>
              <a:t>Python packages (graphics)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Animation basics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understanding motion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b="1" dirty="0">
                <a:solidFill>
                  <a:schemeClr val="accent1"/>
                </a:solidFill>
                <a:effectLst/>
                <a:latin typeface="Courier" pitchFamily="2" charset="0"/>
                <a:cs typeface="Arial" panose="020B0604020202020204" pitchFamily="34" charset="0"/>
              </a:rPr>
              <a:t>.move()</a:t>
            </a:r>
            <a:r>
              <a:rPr lang="en-US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method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Keeping objects on the screen</a:t>
            </a:r>
          </a:p>
          <a:p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Lab: Fish Tank</a:t>
            </a:r>
          </a:p>
          <a:p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Interaction</a:t>
            </a:r>
          </a:p>
        </p:txBody>
      </p:sp>
    </p:spTree>
    <p:extLst>
      <p:ext uri="{BB962C8B-B14F-4D97-AF65-F5344CB8AC3E}">
        <p14:creationId xmlns:p14="http://schemas.microsoft.com/office/powerpoint/2010/main" val="14927766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49C89-4AC5-2E46-902A-97810C724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9</a:t>
            </a:r>
            <a:r>
              <a:rPr lang="en-US"/>
              <a:t>: Fish Tank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914B0C-0EB0-DF4B-B009-1B0B618316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407" y="1600200"/>
            <a:ext cx="8091186" cy="4876800"/>
          </a:xfrm>
        </p:spPr>
      </p:pic>
    </p:spTree>
    <p:extLst>
      <p:ext uri="{BB962C8B-B14F-4D97-AF65-F5344CB8AC3E}">
        <p14:creationId xmlns:p14="http://schemas.microsoft.com/office/powerpoint/2010/main" val="3663333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504" y="2417218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itchFamily="2" charset="2"/>
              <a:buChar char="ü"/>
            </a:pPr>
            <a:r>
              <a:rPr lang="en-US" dirty="0"/>
              <a:t>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using the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module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4D7C0D-D2ED-F646-B37E-82394A4857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505"/>
          <a:stretch/>
        </p:blipFill>
        <p:spPr>
          <a:xfrm>
            <a:off x="3214255" y="3097762"/>
            <a:ext cx="2925288" cy="187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260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D26E61-0001-564A-906B-EB402429C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05"/>
          <a:stretch/>
        </p:blipFill>
        <p:spPr>
          <a:xfrm>
            <a:off x="3214255" y="3097762"/>
            <a:ext cx="2925288" cy="18706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Make it move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9834B-3331-1B46-BC7C-7BDE16D66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504" y="2417218"/>
            <a:ext cx="5717096" cy="42121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787D0E2-31C8-7C4F-B439-20C8F528BA01}"/>
              </a:ext>
            </a:extLst>
          </p:cNvPr>
          <p:cNvSpPr/>
          <p:nvPr/>
        </p:nvSpPr>
        <p:spPr>
          <a:xfrm>
            <a:off x="0" y="2417218"/>
            <a:ext cx="1959429" cy="3050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78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398105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359554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398105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747426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398105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12197152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mith Lecture Notes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ith Lecture Notes" id="{46169177-CDC7-AC47-86B1-F3BCE136FEF8}" vid="{7BAB2AA1-C785-C741-AEF1-9BD477DBA9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24873</TotalTime>
  <Words>319</Words>
  <Application>Microsoft Macintosh PowerPoint</Application>
  <PresentationFormat>On-screen Show (4:3)</PresentationFormat>
  <Paragraphs>96</Paragraphs>
  <Slides>41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Courier</vt:lpstr>
      <vt:lpstr>Lucida Grande</vt:lpstr>
      <vt:lpstr>Wingdings</vt:lpstr>
      <vt:lpstr>Smith Lecture Notes</vt:lpstr>
      <vt:lpstr>Lecture 27: Animation</vt:lpstr>
      <vt:lpstr>Discussion: A7</vt:lpstr>
      <vt:lpstr>Outline</vt:lpstr>
      <vt:lpstr>Draw stuff</vt:lpstr>
      <vt:lpstr>Draw stuff</vt:lpstr>
      <vt:lpstr>2. Make it move</vt:lpstr>
      <vt:lpstr>Animation basics</vt:lpstr>
      <vt:lpstr>Animation basics</vt:lpstr>
      <vt:lpstr>Animation basics</vt:lpstr>
      <vt:lpstr>Animation basics</vt:lpstr>
      <vt:lpstr>Animation basics</vt:lpstr>
      <vt:lpstr>Animation basics</vt:lpstr>
      <vt:lpstr>Discussion</vt:lpstr>
      <vt:lpstr>Understanding motion</vt:lpstr>
      <vt:lpstr>Understanding motion</vt:lpstr>
      <vt:lpstr>Understanding motion</vt:lpstr>
      <vt:lpstr>The .move() method</vt:lpstr>
      <vt:lpstr>The .move() method</vt:lpstr>
      <vt:lpstr>Animation: call .move() method &gt;1x</vt:lpstr>
      <vt:lpstr>Animation: call .move() method &gt;1x</vt:lpstr>
      <vt:lpstr>Basic organization of animation main()</vt:lpstr>
      <vt:lpstr>Our first animated graphics program </vt:lpstr>
      <vt:lpstr>Discussion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Discussion (again)</vt:lpstr>
      <vt:lpstr>Bouncing off the walls</vt:lpstr>
      <vt:lpstr>Outline</vt:lpstr>
      <vt:lpstr>Lab 9: Fish Tank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 – Monday: Introduction to Computer Science</dc:title>
  <dc:creator>R. Jordan Crouser</dc:creator>
  <cp:lastModifiedBy>Microsoft Office User</cp:lastModifiedBy>
  <cp:revision>332</cp:revision>
  <cp:lastPrinted>2018-11-14T14:12:20Z</cp:lastPrinted>
  <dcterms:created xsi:type="dcterms:W3CDTF">2018-06-21T16:17:33Z</dcterms:created>
  <dcterms:modified xsi:type="dcterms:W3CDTF">2018-11-14T15:56:16Z</dcterms:modified>
</cp:coreProperties>
</file>